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8" r:id="rId2"/>
    <p:sldId id="292" r:id="rId3"/>
    <p:sldId id="387" r:id="rId4"/>
    <p:sldId id="258" r:id="rId5"/>
    <p:sldId id="369" r:id="rId6"/>
    <p:sldId id="366" r:id="rId7"/>
    <p:sldId id="389" r:id="rId8"/>
    <p:sldId id="390" r:id="rId9"/>
    <p:sldId id="391" r:id="rId10"/>
    <p:sldId id="392" r:id="rId11"/>
    <p:sldId id="393" r:id="rId12"/>
    <p:sldId id="394" r:id="rId13"/>
    <p:sldId id="400" r:id="rId14"/>
    <p:sldId id="401" r:id="rId15"/>
    <p:sldId id="395" r:id="rId16"/>
    <p:sldId id="396" r:id="rId17"/>
    <p:sldId id="397" r:id="rId18"/>
    <p:sldId id="398" r:id="rId19"/>
    <p:sldId id="399" r:id="rId20"/>
    <p:sldId id="38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552" autoAdjust="0"/>
  </p:normalViewPr>
  <p:slideViewPr>
    <p:cSldViewPr snapToGrid="0">
      <p:cViewPr varScale="1">
        <p:scale>
          <a:sx n="94" d="100"/>
          <a:sy n="94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BE90D-6443-45D5-AB73-6A7D0CBCCF8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D21F2D-1907-45F1-9B93-BB1762A94325}" type="pres">
      <dgm:prSet presAssocID="{2FDBE90D-6443-45D5-AB73-6A7D0CBCCF85}" presName="matrix" presStyleCnt="0">
        <dgm:presLayoutVars>
          <dgm:chMax val="1"/>
          <dgm:dir/>
          <dgm:resizeHandles val="exact"/>
        </dgm:presLayoutVars>
      </dgm:prSet>
      <dgm:spPr/>
    </dgm:pt>
  </dgm:ptLst>
  <dgm:cxnLst>
    <dgm:cxn modelId="{0ED6465E-DA6A-4410-A68E-A5C5BDC5C01F}" type="presOf" srcId="{2FDBE90D-6443-45D5-AB73-6A7D0CBCCF85}" destId="{E0D21F2D-1907-45F1-9B93-BB1762A94325}" srcOrd="0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FCED8-506F-49AF-BE73-3D1A33480DE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94981-F5B7-436B-9962-151FBDD8A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94981-F5B7-436B-9962-151FBDD8AD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3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99E3-8D9F-3F5B-0308-7F5329DE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90651-91C2-BA19-35EC-A04BA9FD1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DD5A-2112-6235-85DC-B1B299E8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A9076-7565-CDA6-EDBA-EC296154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AC44E-B761-B97D-C746-ECAB6BB9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1B45-B749-84F1-7E0D-232A8B6C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25F5B-9932-7B22-3C88-08AD57BC2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74961-E805-FB33-5A16-E0CFA371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018F-11E0-CA53-A68B-C731CC50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7CFC-CA41-1297-94D3-F89EC65D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8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B2452-1456-A52C-F8D5-3234E07ED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70949-F825-32B2-260B-674118F1E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E993F-73E9-E7AE-2ED3-3D288F24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06DBD-D9C7-84D2-27D0-26FD2568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78735-00EC-3CA0-1B73-68A025E3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E6AC-BA0C-3CB0-A332-C14B281C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7869-5FC6-53F4-7BC6-5136E550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B6CE0-9019-D821-C2F3-C78CF2C5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96E9F-D2BE-3C4A-D26A-F7C5A5D1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CC43-53EB-84ED-63B3-9A3403CE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3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D887-4D96-118D-73A2-1C895A67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B085A-425F-FD3C-BC71-9A29495F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4329D-6798-F07C-D487-6101B49A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25C4-C66D-4341-42FF-9C7C602A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18A81-8750-B962-F8C6-6DA1403A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D042-266E-A796-1A36-96B70B22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6A0C-4A74-A126-7A99-F06853058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CC16C-9EAC-FE9F-396B-0241F7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9D6F5-EFBE-6874-ED24-0A51C268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1EDD0-9CCB-FAD1-C4F2-4E43F03F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613EA-8DBD-A257-A690-042711A7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3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ACE6-F826-5B66-2371-F2D50255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6492-1758-D69A-3E6F-15261B003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D8565-447E-7044-9CE0-673F60DC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E43F8-3C42-54CA-4E92-F6A3940F2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97A32-71E6-549D-B127-599697995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A95A3-01EC-6EF0-5031-5E525E62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74BE6-33F4-D96C-2405-87AEFEDC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B891F-BE7B-C13D-681A-2C793B09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5743-E60C-78E3-4219-5712DC70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DF502-5BB8-D822-01D7-20936C34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5FAD0-C9E9-80E2-6DFA-0BC166AE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DCEC0-8357-5413-2403-9992319E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8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9867B-72CF-0811-E65E-1F1A0A92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48B39-123B-5C1E-0B64-6FC3E285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C226-40C4-ED8E-9C41-87B4E082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E48C-0492-969D-5358-C6C95D65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FBA1-E0E8-57D0-829D-823FB90F4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7BB11-40DB-E7BF-59DE-E5088FC55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9E303-25F7-D260-0C1E-1C5D9A96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058F-FFC4-BC2B-7574-A9DB1D7F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D607-D6DB-9EBE-6590-0B6F3CFD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5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B2A1-BC34-EA9A-859D-059A7A66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6546-3C25-49A1-3B36-715D1745D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F8061-0760-C9C3-320B-EAD574AF2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327B0-28E5-1E67-61B0-C32CC09E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7E62B-ABB9-605C-5E4E-9BF3E4FF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D59CD-E644-8A47-6C41-35307D32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5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A9FD8-0BA2-A466-EEFA-529DB251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B1EC5-F665-6631-6BF9-22FB9539D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9369-7ED6-38A0-734A-DD110F926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E8669A-962F-4ACD-AB1E-07597AA7AD56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B8940-D37A-E1F1-4E91-FF221089D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86E2C-CD23-0AB2-1973-F43BEF1BE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ok cover with text&#10;&#10;AI-generated content may be incorrect.">
            <a:extLst>
              <a:ext uri="{FF2B5EF4-FFF2-40B4-BE49-F238E27FC236}">
                <a16:creationId xmlns:a16="http://schemas.microsoft.com/office/drawing/2014/main" id="{9B42642B-877C-E7C7-3675-E381E528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70" y="224790"/>
            <a:ext cx="4975860" cy="64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4DC5D-37F6-B8EB-ED13-A3D3AA851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7253-6528-C30F-94D1-F8342FA0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300EB-C363-E9C4-008E-B95830936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565297-71C5-5BB2-1F22-F762E83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/>
              <a:t>Linear Array Queue Implementation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enqueue 78, Queue becomes full once more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dequeue 51, all remaining elements need leftward shifting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deque 308, all remaining elements need leftward shifting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BA43-45B4-0AAA-C5B0-CAD7E389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632" y="2671449"/>
            <a:ext cx="5277587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D2898-57EA-3103-5C4C-64E2A60D4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5850-CBCA-7B0F-6DB9-4192C42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D96B1-5E61-39FC-566A-B9B0B7D64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D6A12D-1056-EA75-7A71-8BD941489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/>
              <a:t>Linear Array Queue Implementation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alternative would be to update </a:t>
            </a:r>
            <a:r>
              <a:rPr lang="en-US" dirty="0" err="1"/>
              <a:t>idxHead</a:t>
            </a:r>
            <a:r>
              <a:rPr lang="en-US" dirty="0"/>
              <a:t> when dequeuing elements instead of keeping it at zero.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11648-A0E3-75E0-B807-CFDFE21A8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656" y="3050407"/>
            <a:ext cx="5449060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7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B29CA-2EDA-B4C4-5B02-DE304A751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6994-521A-153E-D154-CBB8461C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29496-1592-028E-C3EC-B2C093D6C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1C2353-CB04-DD5B-A9E9-994FCE3E9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 Array Queue Implementation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Enqueue 81: need to first shift all queue elements to the left by a number of spaces equal to the value of </a:t>
            </a:r>
            <a:r>
              <a:rPr lang="en-US" dirty="0" err="1"/>
              <a:t>idxHead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cannot avoid repeated leftward shift operations. Thus, the simple linear array is not the most efficient data structure to use when implementing the queue ADT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8654D-B932-264D-09A3-7511CDA5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44" y="2686733"/>
            <a:ext cx="5658640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5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ath leading to a beach&#10;&#10;AI-generated content may be incorrect.">
            <a:extLst>
              <a:ext uri="{FF2B5EF4-FFF2-40B4-BE49-F238E27FC236}">
                <a16:creationId xmlns:a16="http://schemas.microsoft.com/office/drawing/2014/main" id="{B350246A-DE21-5D24-8AD0-115C921B3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7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7D7F68-0780-B0B9-49D5-3865EFAE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alking on a beach&#10;&#10;AI-generated content may be incorrect.">
            <a:extLst>
              <a:ext uri="{FF2B5EF4-FFF2-40B4-BE49-F238E27FC236}">
                <a16:creationId xmlns:a16="http://schemas.microsoft.com/office/drawing/2014/main" id="{3D8BED9C-AAF6-9D34-0031-DA6001D1C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6" b="1099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27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8DA1-B6F1-1932-814F-972F0443E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5F06-76FA-5034-0515-4D065588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5E358-8542-7599-370A-2EA62EAA3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5774D0-754E-52DD-3437-89EE54370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6867816" cy="4188914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Circular Array Queue Implementation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circular array is a ring that connects end-to-end, so that the “first” element can start anywhere on the ring and all ensuing elements follow going around the ring.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Circular arrays allow us to avoid the shifting operations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size of the circular array needs to be exactly one larger than the capacity of the queue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07775-78AC-760A-BDEB-AF5E224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690" y="1690688"/>
            <a:ext cx="3134162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1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7D450-FE1F-CA2F-DFCA-92ACC131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9550-5094-6198-8565-27B996BF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BE947-9DF7-D6CB-FF64-82D98FC20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783FDF-3490-B37A-DF16-417C53E9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7422988" cy="4001136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Circular Array Queue Implementation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enqueue till full: the queue is full because the next increment of </a:t>
            </a:r>
            <a:r>
              <a:rPr lang="en-US" dirty="0" err="1"/>
              <a:t>idxTail</a:t>
            </a:r>
            <a:r>
              <a:rPr lang="en-US" dirty="0"/>
              <a:t> would be equal to </a:t>
            </a:r>
            <a:r>
              <a:rPr lang="en-US" dirty="0" err="1"/>
              <a:t>idxHead</a:t>
            </a:r>
            <a:r>
              <a:rPr lang="en-U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time we enqueue an item to a non-full queue, set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idxTail</a:t>
            </a:r>
            <a:r>
              <a:rPr lang="en-US" dirty="0"/>
              <a:t>] = item and then update the tail index </a:t>
            </a:r>
            <a:r>
              <a:rPr lang="en-US" dirty="0" err="1"/>
              <a:t>idxTail</a:t>
            </a:r>
            <a:r>
              <a:rPr lang="en-US" dirty="0"/>
              <a:t> := (</a:t>
            </a:r>
            <a:r>
              <a:rPr lang="en-US" dirty="0" err="1"/>
              <a:t>idxTail</a:t>
            </a:r>
            <a:r>
              <a:rPr lang="en-US" dirty="0"/>
              <a:t> + 1) % length, where length is the size of the circular 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DB6A1D-CEA3-3FEB-3C99-0B03BAFB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722" y="1585863"/>
            <a:ext cx="1792002" cy="1977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753AB1-F296-8E50-6D87-685E9B717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313" y="3563244"/>
            <a:ext cx="2043262" cy="20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D6FA5-69BC-27A2-E637-FD13D47D7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2A86-7FEF-688B-A8FA-CDFE1F4B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44130-99AB-9AB7-84C4-B183E0F8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1CDCF6-D796-64D2-A4D2-9223B7BD6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6" y="1599564"/>
            <a:ext cx="10481873" cy="4221571"/>
          </a:xfrm>
          <a:ln>
            <a:noFill/>
          </a:ln>
        </p:spPr>
        <p:txBody>
          <a:bodyPr/>
          <a:lstStyle/>
          <a:p>
            <a:r>
              <a:rPr lang="en-US" dirty="0"/>
              <a:t>Circular Array Queue Implementation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Dequeue: from a non-empty capacity-bounded queue, first return the element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idxHead</a:t>
            </a:r>
            <a:r>
              <a:rPr lang="en-US" dirty="0"/>
              <a:t>]; then update </a:t>
            </a:r>
            <a:r>
              <a:rPr lang="en-US" dirty="0" err="1"/>
              <a:t>idxHead</a:t>
            </a:r>
            <a:r>
              <a:rPr lang="en-US" dirty="0"/>
              <a:t> := (</a:t>
            </a:r>
            <a:r>
              <a:rPr lang="en-US" dirty="0" err="1"/>
              <a:t>idxHead</a:t>
            </a:r>
            <a:r>
              <a:rPr lang="en-US" dirty="0"/>
              <a:t> + 1) % length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0A956-2182-D2D7-D8FC-15E6E471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30" y="3036480"/>
            <a:ext cx="2773370" cy="25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8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7384-D522-2167-4AEA-9F76BBCF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6853-1910-D83C-74A9-D162A141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BC3C8-5AF2-521F-BDF8-5E795077A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3DA88B-C4A0-3BC0-E456-43638877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6" y="1599564"/>
            <a:ext cx="10481873" cy="4221571"/>
          </a:xfrm>
          <a:ln>
            <a:noFill/>
          </a:ln>
        </p:spPr>
        <p:txBody>
          <a:bodyPr/>
          <a:lstStyle/>
          <a:p>
            <a:r>
              <a:rPr lang="en-US" dirty="0"/>
              <a:t>The Queue in Java Collections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08F84C-C36F-40CE-5259-8765878E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7" y="1966204"/>
            <a:ext cx="5516172" cy="3854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9BAA2-6519-FB9B-4F26-2D20194BF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329" y="3151476"/>
            <a:ext cx="4189360" cy="12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24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28E4F-C624-C46E-D909-23E92826A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42EF-BC80-9705-7BE8-64C3E0FD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8799E-5CF8-0B0B-925A-DF65910E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05C91E-4BD4-445D-1302-CADDAC8B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6" y="1599564"/>
            <a:ext cx="10481873" cy="4221571"/>
          </a:xfrm>
          <a:ln>
            <a:noFill/>
          </a:ln>
        </p:spPr>
        <p:txBody>
          <a:bodyPr/>
          <a:lstStyle/>
          <a:p>
            <a:r>
              <a:rPr lang="en-US" dirty="0"/>
              <a:t>The Queue in Java Collections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instantiate an instance of Queue: use any subclass that implements the Queue&lt;E&gt;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3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5D94A-2E11-1A07-F482-34C78E7E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39BEE-D294-2EA5-D0F5-60C09B090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Java OOP and Data Structures with Introduction to Secure Coding</a:t>
            </a:r>
            <a:br>
              <a:rPr lang="en-US" sz="3100" dirty="0">
                <a:solidFill>
                  <a:schemeClr val="tx2"/>
                </a:solidFill>
              </a:rPr>
            </a:br>
            <a:r>
              <a:rPr lang="en-US" sz="3100" dirty="0">
                <a:solidFill>
                  <a:schemeClr val="tx2"/>
                </a:solidFill>
              </a:rPr>
              <a:t>Dr. Ziping Liu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16C7C-AFDA-B667-C485-59B533AE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1" b="5741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50E9AA5-3AB6-7CA8-2E88-05185371D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13 Queue </a:t>
            </a:r>
          </a:p>
        </p:txBody>
      </p:sp>
    </p:spTree>
    <p:extLst>
      <p:ext uri="{BB962C8B-B14F-4D97-AF65-F5344CB8AC3E}">
        <p14:creationId xmlns:p14="http://schemas.microsoft.com/office/powerpoint/2010/main" val="39760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66E8B-3491-5512-16C3-9FE9CA4B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529E-9857-0E47-F3A4-85489DCC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National Park is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643F6-C546-DB03-D681-3DCCFB214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F79817-D153-0420-10B9-6CE175DAD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/>
              <a:t>Answer</a:t>
            </a:r>
            <a:r>
              <a:rPr lang="en-US"/>
              <a:t>: Indiana Dunes National 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2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C191F-D105-8A4A-578D-5B3F197F3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A6B14A-92E1-15D5-0859-4CF0D14C7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C526B-38F2-0A10-9DE0-F5C4856C4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https://he.kendallhunt.com/product/java-oop-and-data-structures-introduction-secure-coding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3444-0372-8378-2CD4-5DA819DC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1" b="5741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715C489-B5E2-5428-43B1-349FE9574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97059834-0800-EFC9-8D5D-F7CA9BF3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AB83BF-2BE4-4621-3FBA-37CD860D2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A2168C-5D43-2BCD-63EF-A324DC2C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4B878EF-70FC-3351-24CA-EAB8E5C82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3052117-AA4F-821C-428C-6BA9B0EB9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13 Queue </a:t>
            </a:r>
          </a:p>
        </p:txBody>
      </p:sp>
    </p:spTree>
    <p:extLst>
      <p:ext uri="{BB962C8B-B14F-4D97-AF65-F5344CB8AC3E}">
        <p14:creationId xmlns:p14="http://schemas.microsoft.com/office/powerpoint/2010/main" val="1589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BF0A-0571-3AE4-329B-7FDD247C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F35-20A0-78B6-C0D7-3446E8B5E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57" y="5891173"/>
            <a:ext cx="10579443" cy="57158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A9A291D-AFBA-B921-9197-A2EF55DD2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454027"/>
              </p:ext>
            </p:extLst>
          </p:nvPr>
        </p:nvGraphicFramePr>
        <p:xfrm>
          <a:off x="838200" y="1825625"/>
          <a:ext cx="10515600" cy="3609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558A932-A150-AAEB-AF28-D9156CC23D7C}"/>
              </a:ext>
            </a:extLst>
          </p:cNvPr>
          <p:cNvSpPr txBox="1"/>
          <p:nvPr/>
        </p:nvSpPr>
        <p:spPr>
          <a:xfrm>
            <a:off x="838200" y="1622855"/>
            <a:ext cx="104269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What is a queue?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Implementing a capacity-bounded queue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using a linear array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using a circular array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Working with queues in Java Collections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A simulation of lines in check-out lanes (available on the supplemental website)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731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EF1F3-FBC1-EA99-D072-BAE6AC08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67AC-E16E-B398-6F3D-E57A5E17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13.1 What is a Queue?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503D6-0F71-131F-8148-FFF9AC7A0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6929488" cy="4103834"/>
          </a:xfrm>
          <a:ln>
            <a:solidFill>
              <a:schemeClr val="accent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dirty="0"/>
              <a:t>an Abstract Data Type (ADT) that represents an ordered collection of data items </a:t>
            </a:r>
          </a:p>
          <a:p>
            <a:r>
              <a:rPr lang="en-US" dirty="0"/>
              <a:t>are accessible at both ends, the front (or “head”) and back (or “tail”). </a:t>
            </a:r>
          </a:p>
          <a:p>
            <a:r>
              <a:rPr lang="en-US" dirty="0"/>
              <a:t>maintain </a:t>
            </a:r>
            <a:r>
              <a:rPr lang="en-US" b="1" dirty="0"/>
              <a:t>FIFO</a:t>
            </a:r>
            <a:r>
              <a:rPr lang="en-US" dirty="0"/>
              <a:t> (“first in, first out”) ordering, adds items at back and removes items at front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enqueue—adds an item at the back of the collection, and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dequeue—removes the frontmost item from the collection if the queue is not empty</a:t>
            </a:r>
          </a:p>
          <a:p>
            <a:r>
              <a:rPr lang="en-US" dirty="0"/>
              <a:t>Applications: customer service lines, computer I/O buffers, printing tasks, CPU scheduling,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C033C-58CF-4D11-E9CE-11BA26E73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B31C1-CAA9-10D5-9EF3-AD3540BA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91" y="3033074"/>
            <a:ext cx="3547136" cy="1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2B14-7FBD-72EA-E245-B5B83900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E0D3-8972-8285-245F-AB5E9CE4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21490-DC67-4239-C0A3-CA69DF741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E7F74E-D8B9-181F-53C1-C7A491D7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98C47-693C-7ACB-0035-B603F421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494" y="1690687"/>
            <a:ext cx="4421569" cy="39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2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E142-8B80-1D30-E545-C2F2B7C97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1C41-2FB8-232A-23D1-B37B2D6E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DC8DB-41F3-7842-25CD-FC13F3652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2EEE34-CD7D-57B5-2238-8FF47014C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/>
              <a:t>Linear Array Queue Implementation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seven integer numbers: 29, 51, 308, 65, 155, 78, and 81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DDAA8-2A60-C021-8D62-8EFC7D7B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179" y="2644487"/>
            <a:ext cx="5268060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63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F934A-BA62-065F-C5FA-C362778C8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6A1D-E328-171F-E67C-73928D18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312F5-DBBB-0871-0FD4-18F4B906E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FEA164-27D6-03BD-818B-FD9463CEB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/>
              <a:t>Linear Array Queue Implementation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idxTail</a:t>
            </a:r>
            <a:r>
              <a:rPr lang="en-US" dirty="0"/>
              <a:t> does NOT point to the index of the last element, but rather, the index of the next available empty slot after the last element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86D6C-7CAA-AD03-A4A5-D58E4FF1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39" y="3179425"/>
            <a:ext cx="4266430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74644-D7FC-C4FE-ECCF-8993BBD57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27" y="3179425"/>
            <a:ext cx="4091959" cy="14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0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5A88D-AB4C-CB5D-403F-F26D7AE3C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12EB-74C5-C3CA-7753-B2119268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Implementing a Capacity-Bounded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FCE30-B38E-CF16-DB17-578D1867C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6E1227-CC49-58E7-7689-90C8441C4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/>
              <a:t>Linear Array Queue Implementation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dequeue 29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5FC960-2B55-E659-3406-45E77136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75" y="2456291"/>
            <a:ext cx="4423900" cy="327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39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</TotalTime>
  <Words>610</Words>
  <Application>Microsoft Office PowerPoint</Application>
  <PresentationFormat>Widescreen</PresentationFormat>
  <Paragraphs>101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Courier New</vt:lpstr>
      <vt:lpstr>Office Theme</vt:lpstr>
      <vt:lpstr>PowerPoint Presentation</vt:lpstr>
      <vt:lpstr>Java OOP and Data Structures with Introduction to Secure Coding Dr. Ziping Liu  </vt:lpstr>
      <vt:lpstr>https://he.kendallhunt.com/product/java-oop-and-data-structures-introduction-secure-coding  </vt:lpstr>
      <vt:lpstr>Chapter Outlines</vt:lpstr>
      <vt:lpstr>13.1 What is a Queue?</vt:lpstr>
      <vt:lpstr>13.2 Implementing a Capacity-Bounded Queue </vt:lpstr>
      <vt:lpstr>13.2 Implementing a Capacity-Bounded Queue </vt:lpstr>
      <vt:lpstr>13.2 Implementing a Capacity-Bounded Queue </vt:lpstr>
      <vt:lpstr>13.2 Implementing a Capacity-Bounded Queue </vt:lpstr>
      <vt:lpstr>13.2 Implementing a Capacity-Bounded Queue </vt:lpstr>
      <vt:lpstr>13.2 Implementing a Capacity-Bounded Queue </vt:lpstr>
      <vt:lpstr>13.2 Implementing a Capacity-Bounded Queue </vt:lpstr>
      <vt:lpstr>PowerPoint Presentation</vt:lpstr>
      <vt:lpstr>PowerPoint Presentation</vt:lpstr>
      <vt:lpstr>13.2 Implementing a Capacity-Bounded Queue </vt:lpstr>
      <vt:lpstr>13.2 Implementing a Capacity-Bounded Queue </vt:lpstr>
      <vt:lpstr>13.2 Implementing a Capacity-Bounded Queue </vt:lpstr>
      <vt:lpstr>13.2 Implementing a Capacity-Bounded Queue </vt:lpstr>
      <vt:lpstr>13.2 Implementing a Capacity-Bounded Queue </vt:lpstr>
      <vt:lpstr>Which National Park is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Ziping</dc:creator>
  <cp:lastModifiedBy>Liu, Ziping</cp:lastModifiedBy>
  <cp:revision>370</cp:revision>
  <dcterms:created xsi:type="dcterms:W3CDTF">2025-01-08T14:48:28Z</dcterms:created>
  <dcterms:modified xsi:type="dcterms:W3CDTF">2025-11-10T00:40:27Z</dcterms:modified>
</cp:coreProperties>
</file>